
<file path=[Content_Types].xml><?xml version="1.0" encoding="utf-8"?>
<Types xmlns="http://schemas.openxmlformats.org/package/2006/content-types">
  <Default Extension="bin" ContentType="image/png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3" r:id="rId3"/>
  </p:sldMasterIdLst>
  <p:notesMasterIdLst>
    <p:notesMasterId r:id="rId14"/>
  </p:notesMasterIdLst>
  <p:sldIdLst>
    <p:sldId id="256" r:id="rId4"/>
    <p:sldId id="257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292" r:id="rId13"/>
  </p:sldIdLst>
  <p:sldSz cx="12192000" cy="6858000"/>
  <p:notesSz cx="6858000" cy="9144000"/>
  <p:embeddedFontLst>
    <p:embeddedFont>
      <p:font typeface="ArdelaEdgeX01-Bold" panose="00000800000000000000" pitchFamily="50" charset="0"/>
      <p:bold r:id="rId15"/>
    </p:embeddedFont>
    <p:embeddedFont>
      <p:font typeface="Red Hat Display SemiBold" panose="02010303040201060303" pitchFamily="2" charset="0"/>
      <p:bold r:id="rId16"/>
    </p:embeddedFont>
    <p:embeddedFont>
      <p:font typeface="Varta" pitchFamily="2" charset="0"/>
      <p:regular r:id="rId17"/>
      <p:bold r:id="rId18"/>
    </p:embeddedFont>
    <p:embeddedFont>
      <p:font typeface="Varta Light" pitchFamily="2" charset="0"/>
      <p:regular r:id="rId19"/>
    </p:embeddedFont>
  </p:embeddedFontLst>
  <p:custDataLst>
    <p:tags r:id="rId2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9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8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font" Target="fonts/font4.fntdata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font" Target="fonts/font5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C029D-2E6A-4BAE-9141-A259E5736F40}" type="datetimeFigureOut">
              <a:rPr lang="de-DE" smtClean="0"/>
              <a:t>03.09.2024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D1D79-02EA-4B59-9EA8-F8355E1E21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770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E470A7D3-00AC-5EE9-9250-CBFE1EEA772A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917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FA869F8E-7DFD-06C1-9D4D-9DF4C95D03F5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E1C5A978-08C8-622A-4460-F1456E3254F8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3716155" y="2613392"/>
            <a:ext cx="4759690" cy="1631216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buNone/>
              <a:defRPr sz="2000" b="0" i="0" cap="all" baseline="0">
                <a:solidFill>
                  <a:schemeClr val="tx2"/>
                </a:solidFill>
                <a:latin typeface="+mj-lt"/>
              </a:defRPr>
            </a:lvl1pPr>
            <a:lvl2pPr>
              <a:defRPr sz="2000" b="1" i="0">
                <a:latin typeface="ArdelaEdgeX01-Bold" pitchFamily="2" charset="77"/>
              </a:defRPr>
            </a:lvl2pPr>
            <a:lvl3pPr>
              <a:defRPr sz="2000" b="1" i="0">
                <a:latin typeface="ArdelaEdgeX01-Bold" pitchFamily="2" charset="77"/>
              </a:defRPr>
            </a:lvl3pPr>
            <a:lvl4pPr>
              <a:defRPr sz="2000" b="1" i="0">
                <a:latin typeface="ArdelaEdgeX01-Bold" pitchFamily="2" charset="77"/>
              </a:defRPr>
            </a:lvl4pPr>
            <a:lvl5pPr>
              <a:defRPr sz="2000" b="1" i="0">
                <a:latin typeface="ArdelaEdgeX01-Bold" pitchFamily="2" charset="77"/>
              </a:defRPr>
            </a:lvl5pPr>
          </a:lstStyle>
          <a:p>
            <a:pPr lvl="0"/>
            <a:r>
              <a:rPr lang="de-DE" dirty="0">
                <a:effectLst/>
              </a:rPr>
              <a:t>ZUSAMMEN MIT UNSEREN KUNDEN SCHREIBEN WIR DIE ZUKUNFT UNSERER BRANCHE – VOLLER NEUER PERSPEKTIVEN, MÖGLICHKEITEN UND IMPULSE.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78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>
            <a:extLst>
              <a:ext uri="{FF2B5EF4-FFF2-40B4-BE49-F238E27FC236}">
                <a16:creationId xmlns:a16="http://schemas.microsoft.com/office/drawing/2014/main" id="{FF472A49-47EC-B4AC-52DC-FF8DE007B7F1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>
                <a:solidFill>
                  <a:schemeClr val="bg1"/>
                </a:solidFill>
              </a:rPr>
              <a:pPr algn="r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9BB30A59-E563-5D3B-3587-8B616B5CCA6D}"/>
              </a:ext>
            </a:extLst>
          </p:cNvPr>
          <p:cNvSpPr txBox="1">
            <a:spLocks/>
          </p:cNvSpPr>
          <p:nvPr/>
        </p:nvSpPr>
        <p:spPr>
          <a:xfrm>
            <a:off x="1055687" y="5917928"/>
            <a:ext cx="3346006" cy="23230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1" i="0" kern="1200">
                <a:solidFill>
                  <a:schemeClr val="bg2"/>
                </a:solidFill>
                <a:latin typeface="Varta" pitchFamily="2" charset="77"/>
                <a:ea typeface="+mn-ea"/>
                <a:cs typeface="Varta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i="0" dirty="0">
                <a:latin typeface="Varta" pitchFamily="2" charset="0"/>
                <a:cs typeface="Varta" pitchFamily="2" charset="0"/>
              </a:rPr>
              <a:t>www.orgadata.com</a:t>
            </a:r>
          </a:p>
        </p:txBody>
      </p:sp>
      <p:sp>
        <p:nvSpPr>
          <p:cNvPr id="9" name="Text 2">
            <a:extLst>
              <a:ext uri="{FF2B5EF4-FFF2-40B4-BE49-F238E27FC236}">
                <a16:creationId xmlns:a16="http://schemas.microsoft.com/office/drawing/2014/main" id="{4E4AA846-A3D3-016C-3225-5C11BEE2C798}"/>
              </a:ext>
            </a:extLst>
          </p:cNvPr>
          <p:cNvSpPr txBox="1">
            <a:spLocks/>
          </p:cNvSpPr>
          <p:nvPr/>
        </p:nvSpPr>
        <p:spPr>
          <a:xfrm>
            <a:off x="1055687" y="4940537"/>
            <a:ext cx="3346006" cy="61865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bg2"/>
                </a:solidFill>
                <a:latin typeface="Varta Light" pitchFamily="2" charset="77"/>
                <a:ea typeface="+mn-ea"/>
                <a:cs typeface="Varta Light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Am </a:t>
            </a:r>
            <a:r>
              <a:rPr lang="de-DE" dirty="0" err="1"/>
              <a:t>Nesseufer</a:t>
            </a:r>
            <a:r>
              <a:rPr lang="de-DE" dirty="0"/>
              <a:t> 14</a:t>
            </a:r>
            <a:br>
              <a:rPr lang="de-DE" dirty="0"/>
            </a:br>
            <a:r>
              <a:rPr lang="de-DE" dirty="0"/>
              <a:t>26789 Leer </a:t>
            </a:r>
            <a:br>
              <a:rPr lang="de-DE" dirty="0"/>
            </a:br>
            <a:r>
              <a:rPr lang="de-DE" dirty="0"/>
              <a:t>Deutschland</a:t>
            </a: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E9BEC31B-3928-0E67-715E-9BC1DE358947}"/>
              </a:ext>
            </a:extLst>
          </p:cNvPr>
          <p:cNvSpPr txBox="1">
            <a:spLocks/>
          </p:cNvSpPr>
          <p:nvPr/>
        </p:nvSpPr>
        <p:spPr>
          <a:xfrm>
            <a:off x="1055688" y="4689757"/>
            <a:ext cx="3346006" cy="23230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1" i="0" kern="1200">
                <a:solidFill>
                  <a:schemeClr val="bg2"/>
                </a:solidFill>
                <a:latin typeface="Varta" pitchFamily="2" charset="77"/>
                <a:ea typeface="+mn-ea"/>
                <a:cs typeface="Varta" pitchFamily="2" charset="77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i="0" dirty="0">
                <a:latin typeface="Varta" pitchFamily="2" charset="0"/>
                <a:cs typeface="Varta" pitchFamily="2" charset="0"/>
              </a:rPr>
              <a:t>ORGADATA Software-Dienstleistungen AG</a:t>
            </a:r>
          </a:p>
        </p:txBody>
      </p:sp>
      <p:pic>
        <p:nvPicPr>
          <p:cNvPr id="3" name="Logo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78C4BAAF-88CF-5811-1AB2-0BCE0105B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88" y="784093"/>
            <a:ext cx="10074130" cy="126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51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"/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954092" y="4290450"/>
            <a:ext cx="10325100" cy="424732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800" b="0" i="0" dirty="0">
                <a:solidFill>
                  <a:schemeClr val="bg1"/>
                </a:solidFill>
                <a:latin typeface="Varta Light"/>
                <a:cs typeface="Varta Light"/>
              </a:defRPr>
            </a:lvl1pPr>
            <a:lvl2pPr marL="457200" indent="0">
              <a:buNone/>
            </a:lvl2pPr>
          </a:lstStyle>
          <a:p>
            <a:r>
              <a:rPr lang="de-DE" dirty="0"/>
              <a:t>Lorem ipsum dolor sit amet</a:t>
            </a:r>
          </a:p>
        </p:txBody>
      </p:sp>
      <p:sp>
        <p:nvSpPr>
          <p:cNvPr id="8" name="Title"/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954092" y="3436375"/>
            <a:ext cx="10325100" cy="788229"/>
          </a:xfrm>
          <a:prstGeom prst="rect">
            <a:avLst/>
          </a:prstGeo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4000" b="0" i="0" cap="all" dirty="0">
                <a:solidFill>
                  <a:schemeClr val="bg1"/>
                </a:solidFill>
                <a:latin typeface="Red Hat Display SemiBold"/>
                <a:ea typeface="Red Hat Display SemiBold"/>
                <a:cs typeface="Red Hat Display SemiBold"/>
              </a:defRPr>
            </a:lvl1pPr>
            <a:lvl2pPr marL="457200" indent="0">
              <a:buNone/>
            </a:lvl2pPr>
          </a:lstStyle>
          <a:p>
            <a:r>
              <a:rPr lang="de-DE" dirty="0"/>
              <a:t>LOREM IPSUM</a:t>
            </a:r>
          </a:p>
        </p:txBody>
      </p:sp>
      <p:pic>
        <p:nvPicPr>
          <p:cNvPr id="4" name="Logo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80607DC2-F420-62D0-3917-AB03896F37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688" y="784093"/>
            <a:ext cx="10074130" cy="126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11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BB8D2B7E-15ED-F04B-59A6-6C970ECEC1F3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4C390FF6-6D4B-42C3-B3B4-4B2BB4853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174" y="1988840"/>
            <a:ext cx="7202135" cy="1973874"/>
          </a:xfrm>
        </p:spPr>
        <p:txBody>
          <a:bodyPr wrap="square">
            <a:spAutoFit/>
          </a:bodyPr>
          <a:lstStyle>
            <a:lvl1pPr marL="4572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1pPr>
            <a:lvl2pPr marL="9144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2pPr>
            <a:lvl3pPr marL="1371600" indent="-457200">
              <a:lnSpc>
                <a:spcPct val="120000"/>
              </a:lnSpc>
              <a:buFont typeface="Arial" panose="020B0604020202020204" pitchFamily="34" charset="0"/>
              <a:buChar char="•"/>
              <a:defRPr/>
            </a:lvl3pPr>
            <a:lvl4pPr marL="17145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4pPr>
            <a:lvl5pPr marL="21717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2A8D1A24-4173-13F9-F692-6EDBFA439A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3848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/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AA965EB5-01CC-174E-11A4-887270C3D490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4" name="Content">
            <a:extLst>
              <a:ext uri="{FF2B5EF4-FFF2-40B4-BE49-F238E27FC236}">
                <a16:creationId xmlns:a16="http://schemas.microsoft.com/office/drawing/2014/main" id="{AFCB340C-A80E-D4A0-36BD-12F7CD50702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055174" y="1988840"/>
            <a:ext cx="10081120" cy="1973874"/>
          </a:xfrm>
        </p:spPr>
        <p:txBody>
          <a:bodyPr wrap="square">
            <a:spAutoFit/>
          </a:bodyPr>
          <a:lstStyle>
            <a:lvl1pPr marL="3429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/>
            </a:lvl3pPr>
            <a:lvl4pPr>
              <a:lnSpc>
                <a:spcPct val="120000"/>
              </a:lnSpc>
              <a:defRPr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B1969AC-3EEB-68BB-C2E6-67EC76D1BA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A073709-A8D6-C336-0B75-F6C4404C7E34}"/>
              </a:ext>
            </a:extLst>
          </p:cNvPr>
          <p:cNvSpPr txBox="1">
            <a:spLocks noChangeArrowheads="1"/>
          </p:cNvSpPr>
          <p:nvPr userDrawn="1"/>
        </p:nvSpPr>
        <p:spPr bwMode="white">
          <a:xfrm>
            <a:off x="10049358" y="6459157"/>
            <a:ext cx="1938068" cy="276999"/>
          </a:xfrm>
          <a:prstGeom prst="rect">
            <a:avLst/>
          </a:prstGeom>
          <a:noFill/>
          <a:ln>
            <a:headEnd type="none"/>
            <a:tailEnd type="none"/>
          </a:ln>
        </p:spPr>
        <p:txBody>
          <a:bodyPr wrap="square">
            <a:spAutoFit/>
          </a:bodyPr>
          <a:lstStyle/>
          <a:p>
            <a:pPr algn="r" defTabSz="914400"/>
            <a:fld id="{36444330-73B7-44F5-ADE6-C19396415688}" type="slidenum">
              <a:rPr lang="de-DE" sz="1200" dirty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004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divider oran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A30C1F25-45DB-0048-D881-509754A48C5F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45A7F7EB-19E1-427F-9D6B-05877839BD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9531" y="2827136"/>
            <a:ext cx="7362258" cy="1203727"/>
          </a:xfrm>
        </p:spPr>
        <p:txBody>
          <a:bodyPr/>
          <a:lstStyle>
            <a:lvl1pPr>
              <a:defRPr sz="40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66633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>
            <a:extLst>
              <a:ext uri="{FF2B5EF4-FFF2-40B4-BE49-F238E27FC236}">
                <a16:creationId xmlns:a16="http://schemas.microsoft.com/office/drawing/2014/main" id="{FFCAC6DA-C511-4CC8-28FA-75100E531ED8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3" name="Picture">
            <a:extLst>
              <a:ext uri="{FF2B5EF4-FFF2-40B4-BE49-F238E27FC236}">
                <a16:creationId xmlns:a16="http://schemas.microsoft.com/office/drawing/2014/main" id="{5B2CDD39-1F81-487C-BC57-820D3BBF75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27" y="1"/>
            <a:ext cx="6087373" cy="685799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Content">
            <a:extLst>
              <a:ext uri="{FF2B5EF4-FFF2-40B4-BE49-F238E27FC236}">
                <a16:creationId xmlns:a16="http://schemas.microsoft.com/office/drawing/2014/main" id="{AB29D832-6373-44FA-B9C2-6E12BA5CA58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16436" y="1988840"/>
            <a:ext cx="4682837" cy="1973874"/>
          </a:xfrm>
        </p:spPr>
        <p:txBody>
          <a:bodyPr wrap="square">
            <a:spAutoFit/>
          </a:bodyPr>
          <a:lstStyle>
            <a:lvl1pPr>
              <a:lnSpc>
                <a:spcPct val="120000"/>
              </a:lnSpc>
              <a:defRPr sz="2000"/>
            </a:lvl1pPr>
            <a:lvl2pPr>
              <a:lnSpc>
                <a:spcPct val="120000"/>
              </a:lnSpc>
              <a:defRPr sz="2000"/>
            </a:lvl2pPr>
            <a:lvl3pPr>
              <a:lnSpc>
                <a:spcPct val="120000"/>
              </a:lnSpc>
              <a:defRPr sz="18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E08A17CE-C6E0-47C9-9DF0-24CC75B09B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16436" y="853964"/>
            <a:ext cx="4682837" cy="867930"/>
          </a:xfrm>
        </p:spPr>
        <p:txBody>
          <a:bodyPr wrap="square" anchor="t" anchorCtr="0">
            <a:spAutoFit/>
          </a:bodyPr>
          <a:lstStyle>
            <a:lvl1pPr>
              <a:defRPr sz="2800" cap="all"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5430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small,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>
            <a:extLst>
              <a:ext uri="{FF2B5EF4-FFF2-40B4-BE49-F238E27FC236}">
                <a16:creationId xmlns:a16="http://schemas.microsoft.com/office/drawing/2014/main" id="{000A88CA-5153-A0AE-1D6C-4460A099ABB9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sp>
        <p:nvSpPr>
          <p:cNvPr id="4" name="Picture">
            <a:extLst>
              <a:ext uri="{FF2B5EF4-FFF2-40B4-BE49-F238E27FC236}">
                <a16:creationId xmlns:a16="http://schemas.microsoft.com/office/drawing/2014/main" id="{B90C89F4-781D-479D-E080-11171B635812}"/>
              </a:ext>
            </a:extLst>
          </p:cNvPr>
          <p:cNvSpPr>
            <a:spLocks noGrp="1"/>
          </p:cNvSpPr>
          <p:nvPr>
            <p:ph type="pic" idx="53"/>
          </p:nvPr>
        </p:nvSpPr>
        <p:spPr>
          <a:xfrm>
            <a:off x="1055688" y="1988840"/>
            <a:ext cx="6236822" cy="43213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>
                <a:noFill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2" name="Content">
            <a:extLst>
              <a:ext uri="{FF2B5EF4-FFF2-40B4-BE49-F238E27FC236}">
                <a16:creationId xmlns:a16="http://schemas.microsoft.com/office/drawing/2014/main" id="{0BD8F09A-32D9-FFB9-93EA-7289A8C7C5D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84581" y="1988840"/>
            <a:ext cx="3620945" cy="1973874"/>
          </a:xfrm>
        </p:spPr>
        <p:txBody>
          <a:bodyPr wrap="square">
            <a:spAutoFit/>
          </a:bodyPr>
          <a:lstStyle>
            <a:lvl1pPr>
              <a:lnSpc>
                <a:spcPct val="120000"/>
              </a:lnSpc>
              <a:defRPr sz="2000"/>
            </a:lvl1pPr>
            <a:lvl2pPr>
              <a:lnSpc>
                <a:spcPct val="120000"/>
              </a:lnSpc>
              <a:defRPr sz="2000"/>
            </a:lvl2pPr>
            <a:lvl3pPr>
              <a:lnSpc>
                <a:spcPct val="120000"/>
              </a:lnSpc>
              <a:defRPr sz="1800"/>
            </a:lvl3pPr>
            <a:lvl4pPr>
              <a:lnSpc>
                <a:spcPct val="120000"/>
              </a:lnSpc>
              <a:defRPr sz="1600"/>
            </a:lvl4pPr>
            <a:lvl5pPr>
              <a:lnSpc>
                <a:spcPct val="120000"/>
              </a:lnSpc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itle">
            <a:extLst>
              <a:ext uri="{FF2B5EF4-FFF2-40B4-BE49-F238E27FC236}">
                <a16:creationId xmlns:a16="http://schemas.microsoft.com/office/drawing/2014/main" id="{8FA2008F-5139-EFCA-2EE6-5C4FACC32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688" y="853964"/>
            <a:ext cx="10083367" cy="480131"/>
          </a:xfrm>
        </p:spPr>
        <p:txBody>
          <a:bodyPr wrap="square" anchor="t" anchorCtr="0">
            <a:spAutoFit/>
          </a:bodyPr>
          <a:lstStyle>
            <a:lvl1pPr>
              <a:defRPr sz="2800" baseline="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6686074-A1EF-816D-E8AD-12419CF41989}"/>
              </a:ext>
            </a:extLst>
          </p:cNvPr>
          <p:cNvSpPr txBox="1">
            <a:spLocks noChangeArrowheads="1"/>
          </p:cNvSpPr>
          <p:nvPr userDrawn="1"/>
        </p:nvSpPr>
        <p:spPr bwMode="white">
          <a:xfrm>
            <a:off x="10049358" y="6459157"/>
            <a:ext cx="1938068" cy="276999"/>
          </a:xfrm>
          <a:prstGeom prst="rect">
            <a:avLst/>
          </a:prstGeom>
          <a:noFill/>
          <a:ln>
            <a:headEnd type="none"/>
            <a:tailEnd type="none"/>
          </a:ln>
        </p:spPr>
        <p:txBody>
          <a:bodyPr wrap="square">
            <a:spAutoFit/>
          </a:bodyPr>
          <a:lstStyle/>
          <a:p>
            <a:pPr algn="r" defTabSz="914400"/>
            <a:fld id="{36444330-73B7-44F5-ADE6-C19396415688}" type="slidenum">
              <a:rPr lang="de-DE" sz="1200" dirty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086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 Lap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13C72ED9-C662-8D3B-FF3E-E026F261DAA3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/>
              <a:pPr algn="r"/>
              <a:t>‹Nr.›</a:t>
            </a:fld>
            <a:endParaRPr lang="de-DE" dirty="0"/>
          </a:p>
        </p:txBody>
      </p:sp>
      <p:pic>
        <p:nvPicPr>
          <p:cNvPr id="3" name="Laptop">
            <a:extLst>
              <a:ext uri="{FF2B5EF4-FFF2-40B4-BE49-F238E27FC236}">
                <a16:creationId xmlns:a16="http://schemas.microsoft.com/office/drawing/2014/main" id="{5834F50A-17C4-40A5-FCB1-88BED65DA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808" y="2100952"/>
            <a:ext cx="7772400" cy="3938817"/>
          </a:xfrm>
          <a:prstGeom prst="rect">
            <a:avLst/>
          </a:prstGeom>
        </p:spPr>
      </p:pic>
      <p:sp>
        <p:nvSpPr>
          <p:cNvPr id="7" name="Video">
            <a:extLst>
              <a:ext uri="{FF2B5EF4-FFF2-40B4-BE49-F238E27FC236}">
                <a16:creationId xmlns:a16="http://schemas.microsoft.com/office/drawing/2014/main" id="{DC704EC2-E0FF-BADD-979B-EA357BE177C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3271931" y="2398650"/>
            <a:ext cx="5765153" cy="324181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dirty="0"/>
              <a:t>Video einbauen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78953EF-493B-30EC-E1E4-BB14C34D16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2459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oran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">
            <a:extLst>
              <a:ext uri="{FF2B5EF4-FFF2-40B4-BE49-F238E27FC236}">
                <a16:creationId xmlns:a16="http://schemas.microsoft.com/office/drawing/2014/main" id="{E1C5A978-08C8-622A-4460-F1456E3254F8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3716155" y="2613392"/>
            <a:ext cx="4759690" cy="1631216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lnSpc>
                <a:spcPct val="100000"/>
              </a:lnSpc>
              <a:buNone/>
              <a:defRPr sz="2000" b="0" i="0" cap="all" baseline="0">
                <a:solidFill>
                  <a:srgbClr val="FFFFFF"/>
                </a:solidFill>
                <a:latin typeface="+mj-lt"/>
              </a:defRPr>
            </a:lvl1pPr>
            <a:lvl2pPr>
              <a:defRPr sz="2000" b="1" i="0">
                <a:latin typeface="ArdelaEdgeX01-Bold" pitchFamily="2" charset="77"/>
              </a:defRPr>
            </a:lvl2pPr>
            <a:lvl3pPr>
              <a:defRPr sz="2000" b="1" i="0">
                <a:latin typeface="ArdelaEdgeX01-Bold" pitchFamily="2" charset="77"/>
              </a:defRPr>
            </a:lvl3pPr>
            <a:lvl4pPr>
              <a:defRPr sz="2000" b="1" i="0">
                <a:latin typeface="ArdelaEdgeX01-Bold" pitchFamily="2" charset="77"/>
              </a:defRPr>
            </a:lvl4pPr>
            <a:lvl5pPr>
              <a:defRPr sz="2000" b="1" i="0">
                <a:latin typeface="ArdelaEdgeX01-Bold" pitchFamily="2" charset="77"/>
              </a:defRPr>
            </a:lvl5pPr>
          </a:lstStyle>
          <a:p>
            <a:pPr lvl="0"/>
            <a:r>
              <a:rPr lang="de-DE" dirty="0">
                <a:effectLst/>
              </a:rPr>
              <a:t>ZUSAMMEN MIT UNSEREN KUNDEN SCHREIBEN WIR DIE ZUKUNFT UNSERER BRANCHE – VOLLER NEUER PERSPEKTIVEN, MÖGLICHKEITEN UND IMPULSE.</a:t>
            </a:r>
            <a:endParaRPr lang="de-DE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02E8718D-6C35-9B5C-6CCE-60F999529330}"/>
              </a:ext>
            </a:extLst>
          </p:cNvPr>
          <p:cNvSpPr txBox="1"/>
          <p:nvPr/>
        </p:nvSpPr>
        <p:spPr>
          <a:xfrm>
            <a:off x="10049358" y="6459157"/>
            <a:ext cx="1938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6444330-73B7-44F5-ADE6-C19396415688}" type="slidenum">
              <a:rPr lang="de-DE" sz="1200" smtClean="0">
                <a:solidFill>
                  <a:schemeClr val="bg1"/>
                </a:solidFill>
              </a:rPr>
              <a:pPr algn="r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Signet white">
            <a:extLst>
              <a:ext uri="{FF2B5EF4-FFF2-40B4-BE49-F238E27FC236}">
                <a16:creationId xmlns:a16="http://schemas.microsoft.com/office/drawing/2014/main" id="{EA77DA94-9AC2-C094-D007-0AE0F4F54A42}"/>
              </a:ext>
            </a:extLst>
          </p:cNvPr>
          <p:cNvSpPr/>
          <p:nvPr/>
        </p:nvSpPr>
        <p:spPr>
          <a:xfrm>
            <a:off x="11692137" y="260343"/>
            <a:ext cx="249281" cy="255179"/>
          </a:xfrm>
          <a:custGeom>
            <a:avLst/>
            <a:gdLst>
              <a:gd name="connsiteX0" fmla="*/ 6257068 w 6776561"/>
              <a:gd name="connsiteY0" fmla="*/ 0 h 6936866"/>
              <a:gd name="connsiteX1" fmla="*/ 0 w 6776561"/>
              <a:gd name="connsiteY1" fmla="*/ 2949797 h 6936866"/>
              <a:gd name="connsiteX2" fmla="*/ 48863 w 6776561"/>
              <a:gd name="connsiteY2" fmla="*/ 3654457 h 6936866"/>
              <a:gd name="connsiteX3" fmla="*/ 2606897 w 6776561"/>
              <a:gd name="connsiteY3" fmla="*/ 3992213 h 6936866"/>
              <a:gd name="connsiteX4" fmla="*/ 3185541 w 6776561"/>
              <a:gd name="connsiteY4" fmla="*/ 3370707 h 6936866"/>
              <a:gd name="connsiteX5" fmla="*/ 1206151 w 6776561"/>
              <a:gd name="connsiteY5" fmla="*/ 3109246 h 6936866"/>
              <a:gd name="connsiteX6" fmla="*/ 5912453 w 6776561"/>
              <a:gd name="connsiteY6" fmla="*/ 890683 h 6936866"/>
              <a:gd name="connsiteX7" fmla="*/ 4036790 w 6776561"/>
              <a:gd name="connsiteY7" fmla="*/ 5743575 h 6936866"/>
              <a:gd name="connsiteX8" fmla="*/ 3634740 w 6776561"/>
              <a:gd name="connsiteY8" fmla="*/ 3787331 h 6936866"/>
              <a:gd name="connsiteX9" fmla="*/ 3056096 w 6776561"/>
              <a:gd name="connsiteY9" fmla="*/ 4408837 h 6936866"/>
              <a:gd name="connsiteX10" fmla="*/ 3575590 w 6776561"/>
              <a:gd name="connsiteY10" fmla="*/ 6936867 h 6936866"/>
              <a:gd name="connsiteX11" fmla="*/ 4281107 w 6776561"/>
              <a:gd name="connsiteY11" fmla="*/ 6935153 h 6936866"/>
              <a:gd name="connsiteX12" fmla="*/ 6776562 w 6776561"/>
              <a:gd name="connsiteY12" fmla="*/ 483489 h 6936866"/>
              <a:gd name="connsiteX13" fmla="*/ 6257068 w 6776561"/>
              <a:gd name="connsiteY13" fmla="*/ 0 h 693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76561" h="6936866">
                <a:moveTo>
                  <a:pt x="6257068" y="0"/>
                </a:moveTo>
                <a:lnTo>
                  <a:pt x="0" y="2949797"/>
                </a:lnTo>
                <a:lnTo>
                  <a:pt x="48863" y="3654457"/>
                </a:lnTo>
                <a:lnTo>
                  <a:pt x="2606897" y="3992213"/>
                </a:lnTo>
                <a:lnTo>
                  <a:pt x="3185541" y="3370707"/>
                </a:lnTo>
                <a:lnTo>
                  <a:pt x="1206151" y="3109246"/>
                </a:lnTo>
                <a:lnTo>
                  <a:pt x="5912453" y="890683"/>
                </a:lnTo>
                <a:lnTo>
                  <a:pt x="4036790" y="5743575"/>
                </a:lnTo>
                <a:lnTo>
                  <a:pt x="3634740" y="3787331"/>
                </a:lnTo>
                <a:lnTo>
                  <a:pt x="3056096" y="4408837"/>
                </a:lnTo>
                <a:lnTo>
                  <a:pt x="3575590" y="6936867"/>
                </a:lnTo>
                <a:lnTo>
                  <a:pt x="4281107" y="6935153"/>
                </a:lnTo>
                <a:lnTo>
                  <a:pt x="6776562" y="483489"/>
                </a:lnTo>
                <a:lnTo>
                  <a:pt x="6257068" y="0"/>
                </a:lnTo>
                <a:close/>
              </a:path>
            </a:pathLst>
          </a:custGeom>
          <a:solidFill>
            <a:schemeClr val="bg1"/>
          </a:solidFill>
          <a:ln w="857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994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">
            <a:extLst>
              <a:ext uri="{FF2B5EF4-FFF2-40B4-BE49-F238E27FC236}">
                <a16:creationId xmlns:a16="http://schemas.microsoft.com/office/drawing/2014/main" id="{A55B8FF8-5394-4576-B0C7-C6F0B5286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9373" y="1988840"/>
            <a:ext cx="10077187" cy="197387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A4605F1-3A13-4D78-B5B9-BF6A3FC31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853964"/>
            <a:ext cx="10081120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Signet">
            <a:extLst>
              <a:ext uri="{FF2B5EF4-FFF2-40B4-BE49-F238E27FC236}">
                <a16:creationId xmlns:a16="http://schemas.microsoft.com/office/drawing/2014/main" id="{487016E4-9044-E579-E930-8C63F70E35A2}"/>
              </a:ext>
            </a:extLst>
          </p:cNvPr>
          <p:cNvSpPr/>
          <p:nvPr/>
        </p:nvSpPr>
        <p:spPr>
          <a:xfrm>
            <a:off x="11692137" y="260343"/>
            <a:ext cx="249281" cy="255179"/>
          </a:xfrm>
          <a:custGeom>
            <a:avLst/>
            <a:gdLst>
              <a:gd name="connsiteX0" fmla="*/ 6257068 w 6776561"/>
              <a:gd name="connsiteY0" fmla="*/ 0 h 6936866"/>
              <a:gd name="connsiteX1" fmla="*/ 0 w 6776561"/>
              <a:gd name="connsiteY1" fmla="*/ 2949797 h 6936866"/>
              <a:gd name="connsiteX2" fmla="*/ 48863 w 6776561"/>
              <a:gd name="connsiteY2" fmla="*/ 3654457 h 6936866"/>
              <a:gd name="connsiteX3" fmla="*/ 2606897 w 6776561"/>
              <a:gd name="connsiteY3" fmla="*/ 3992213 h 6936866"/>
              <a:gd name="connsiteX4" fmla="*/ 3185541 w 6776561"/>
              <a:gd name="connsiteY4" fmla="*/ 3370707 h 6936866"/>
              <a:gd name="connsiteX5" fmla="*/ 1206151 w 6776561"/>
              <a:gd name="connsiteY5" fmla="*/ 3109246 h 6936866"/>
              <a:gd name="connsiteX6" fmla="*/ 5912453 w 6776561"/>
              <a:gd name="connsiteY6" fmla="*/ 890683 h 6936866"/>
              <a:gd name="connsiteX7" fmla="*/ 4036790 w 6776561"/>
              <a:gd name="connsiteY7" fmla="*/ 5743575 h 6936866"/>
              <a:gd name="connsiteX8" fmla="*/ 3634740 w 6776561"/>
              <a:gd name="connsiteY8" fmla="*/ 3787331 h 6936866"/>
              <a:gd name="connsiteX9" fmla="*/ 3056096 w 6776561"/>
              <a:gd name="connsiteY9" fmla="*/ 4408837 h 6936866"/>
              <a:gd name="connsiteX10" fmla="*/ 3575590 w 6776561"/>
              <a:gd name="connsiteY10" fmla="*/ 6936867 h 6936866"/>
              <a:gd name="connsiteX11" fmla="*/ 4281107 w 6776561"/>
              <a:gd name="connsiteY11" fmla="*/ 6935153 h 6936866"/>
              <a:gd name="connsiteX12" fmla="*/ 6776562 w 6776561"/>
              <a:gd name="connsiteY12" fmla="*/ 483489 h 6936866"/>
              <a:gd name="connsiteX13" fmla="*/ 6257068 w 6776561"/>
              <a:gd name="connsiteY13" fmla="*/ 0 h 693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76561" h="6936866">
                <a:moveTo>
                  <a:pt x="6257068" y="0"/>
                </a:moveTo>
                <a:lnTo>
                  <a:pt x="0" y="2949797"/>
                </a:lnTo>
                <a:lnTo>
                  <a:pt x="48863" y="3654457"/>
                </a:lnTo>
                <a:lnTo>
                  <a:pt x="2606897" y="3992213"/>
                </a:lnTo>
                <a:lnTo>
                  <a:pt x="3185541" y="3370707"/>
                </a:lnTo>
                <a:lnTo>
                  <a:pt x="1206151" y="3109246"/>
                </a:lnTo>
                <a:lnTo>
                  <a:pt x="5912453" y="890683"/>
                </a:lnTo>
                <a:lnTo>
                  <a:pt x="4036790" y="5743575"/>
                </a:lnTo>
                <a:lnTo>
                  <a:pt x="3634740" y="3787331"/>
                </a:lnTo>
                <a:lnTo>
                  <a:pt x="3056096" y="4408837"/>
                </a:lnTo>
                <a:lnTo>
                  <a:pt x="3575590" y="6936867"/>
                </a:lnTo>
                <a:lnTo>
                  <a:pt x="4281107" y="6935153"/>
                </a:lnTo>
                <a:lnTo>
                  <a:pt x="6776562" y="483489"/>
                </a:lnTo>
                <a:lnTo>
                  <a:pt x="6257068" y="0"/>
                </a:lnTo>
                <a:close/>
              </a:path>
            </a:pathLst>
          </a:custGeom>
          <a:solidFill>
            <a:schemeClr val="tx2"/>
          </a:solidFill>
          <a:ln w="8572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178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686" r:id="rId3"/>
    <p:sldLayoutId id="2147483687" r:id="rId4"/>
    <p:sldLayoutId id="2147483689" r:id="rId5"/>
    <p:sldLayoutId id="2147483690" r:id="rId6"/>
    <p:sldLayoutId id="2147483694" r:id="rId7"/>
    <p:sldLayoutId id="2147483696" r:id="rId8"/>
    <p:sldLayoutId id="2147483697" r:id="rId9"/>
    <p:sldLayoutId id="2147483698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 xmlns:p15="http://schemas.microsoft.com/office/powerpoint/2012/main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baseline="0">
          <a:solidFill>
            <a:schemeClr val="tx1"/>
          </a:solidFill>
          <a:latin typeface="Red Hat Display SemiBold" panose="02010303040201060303" pitchFamily="2" charset="0"/>
          <a:ea typeface="Red Hat Display SemiBold" panose="02010303040201060303" pitchFamily="2" charset="0"/>
          <a:cs typeface="Red Hat Display SemiBold" panose="02010303040201060303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799">
          <p15:clr>
            <a:srgbClr val="F26B43"/>
          </p15:clr>
        </p15:guide>
        <p15:guide id="12" pos="6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Relationship Id="rId4" Type="http://schemas.openxmlformats.org/officeDocument/2006/relationships/hyperlink" Target="https://confluence.orgadata.com/display/PAD/Public+API+Documentation+Hom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5"/>
          </p:nvPr>
        </p:nvSpPr>
        <p:spPr bwMode="white">
          <a:xfrm>
            <a:off x="954092" y="3436375"/>
            <a:ext cx="10325100" cy="788229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Logikal API V3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Ofcas.Lk.Api.V3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2135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1954381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Ziel </a:t>
            </a:r>
          </a:p>
          <a:p>
            <a:pPr defTabSz="914400"/>
            <a:r>
              <a:rPr lang="de-DE" dirty="0"/>
              <a:t>Architektur</a:t>
            </a:r>
          </a:p>
          <a:p>
            <a:pPr defTabSz="914400"/>
            <a:r>
              <a:rPr lang="de-DE" dirty="0"/>
              <a:t>Dokumentation / Support</a:t>
            </a:r>
          </a:p>
          <a:p>
            <a:pPr defTabSz="914400"/>
            <a:r>
              <a:rPr lang="de-DE" dirty="0"/>
              <a:t>Live-Demonstration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Agenda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199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1"/>
            <a:ext cx="7202135" cy="959237"/>
          </a:xfrm>
          <a:ln>
            <a:headEnd type="none"/>
            <a:tailEnd type="none"/>
          </a:ln>
        </p:spPr>
        <p:txBody>
          <a:bodyPr wrap="square"/>
          <a:lstStyle/>
          <a:p>
            <a:pPr marL="0" indent="0" defTabSz="914400">
              <a:buNone/>
            </a:pPr>
            <a:r>
              <a:rPr lang="de-DE" dirty="0"/>
              <a:t>Logikal über ein anderes Programm aufrufen / bedienen / steuern</a:t>
            </a:r>
          </a:p>
          <a:p>
            <a:pPr marL="0" indent="0" defTabSz="914400">
              <a:buNone/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Ziel</a:t>
            </a:r>
          </a:p>
        </p:txBody>
      </p:sp>
      <p:sp>
        <p:nvSpPr>
          <p:cNvPr id="4" name="Flussdiagramm: Magnetplattenspeicher 4">
            <a:extLst>
              <a:ext uri="{FF2B5EF4-FFF2-40B4-BE49-F238E27FC236}">
                <a16:creationId xmlns:a16="http://schemas.microsoft.com/office/drawing/2014/main" id="{03AD9F16-85C4-B573-5E1E-58B88342190F}"/>
              </a:ext>
            </a:extLst>
          </p:cNvPr>
          <p:cNvSpPr/>
          <p:nvPr/>
        </p:nvSpPr>
        <p:spPr>
          <a:xfrm>
            <a:off x="6883168" y="5101220"/>
            <a:ext cx="2285999" cy="65780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Datenbank</a:t>
            </a:r>
          </a:p>
        </p:txBody>
      </p:sp>
      <p:sp>
        <p:nvSpPr>
          <p:cNvPr id="5" name="Cube 4">
            <a:extLst>
              <a:ext uri="{FF2B5EF4-FFF2-40B4-BE49-F238E27FC236}">
                <a16:creationId xmlns:a16="http://schemas.microsoft.com/office/drawing/2014/main" id="{819DC201-3130-3030-3EB3-B13C1404CF9C}"/>
              </a:ext>
            </a:extLst>
          </p:cNvPr>
          <p:cNvSpPr/>
          <p:nvPr/>
        </p:nvSpPr>
        <p:spPr>
          <a:xfrm>
            <a:off x="6883168" y="3012361"/>
            <a:ext cx="2416029" cy="1552046"/>
          </a:xfrm>
          <a:prstGeom prst="cube">
            <a:avLst>
              <a:gd name="adj" fmla="val 8244"/>
            </a:avLst>
          </a:prstGeom>
          <a:solidFill>
            <a:srgbClr val="EC8014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Logikal</a:t>
            </a:r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DB79A0B6-768B-BDA0-0D9F-9013F0F7C8DB}"/>
              </a:ext>
            </a:extLst>
          </p:cNvPr>
          <p:cNvSpPr/>
          <p:nvPr/>
        </p:nvSpPr>
        <p:spPr>
          <a:xfrm>
            <a:off x="2312566" y="3012361"/>
            <a:ext cx="2416029" cy="1552046"/>
          </a:xfrm>
          <a:prstGeom prst="cube">
            <a:avLst>
              <a:gd name="adj" fmla="val 82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Client-Programm</a:t>
            </a:r>
          </a:p>
        </p:txBody>
      </p:sp>
      <p:cxnSp>
        <p:nvCxnSpPr>
          <p:cNvPr id="7" name="Gerade Verbindung mit Pfeil 8">
            <a:extLst>
              <a:ext uri="{FF2B5EF4-FFF2-40B4-BE49-F238E27FC236}">
                <a16:creationId xmlns:a16="http://schemas.microsoft.com/office/drawing/2014/main" id="{2F11C5E6-9D44-1DA2-7B53-5741472DBC04}"/>
              </a:ext>
            </a:extLst>
          </p:cNvPr>
          <p:cNvCxnSpPr>
            <a:cxnSpLocks/>
            <a:endCxn id="5" idx="2"/>
          </p:cNvCxnSpPr>
          <p:nvPr/>
        </p:nvCxnSpPr>
        <p:spPr>
          <a:xfrm>
            <a:off x="4728595" y="3852359"/>
            <a:ext cx="215457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10">
            <a:extLst>
              <a:ext uri="{FF2B5EF4-FFF2-40B4-BE49-F238E27FC236}">
                <a16:creationId xmlns:a16="http://schemas.microsoft.com/office/drawing/2014/main" id="{B089CA05-0525-957F-44B4-9EC6909E1EB1}"/>
              </a:ext>
            </a:extLst>
          </p:cNvPr>
          <p:cNvSpPr txBox="1"/>
          <p:nvPr/>
        </p:nvSpPr>
        <p:spPr>
          <a:xfrm>
            <a:off x="4974340" y="3496214"/>
            <a:ext cx="1711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ruft auf</a:t>
            </a:r>
          </a:p>
        </p:txBody>
      </p:sp>
      <p:cxnSp>
        <p:nvCxnSpPr>
          <p:cNvPr id="9" name="Gerade Verbindung mit Pfeil 11">
            <a:extLst>
              <a:ext uri="{FF2B5EF4-FFF2-40B4-BE49-F238E27FC236}">
                <a16:creationId xmlns:a16="http://schemas.microsoft.com/office/drawing/2014/main" id="{FD010636-11E0-D9CE-A0ED-BBC813472FD6}"/>
              </a:ext>
            </a:extLst>
          </p:cNvPr>
          <p:cNvCxnSpPr>
            <a:cxnSpLocks/>
            <a:stCxn id="5" idx="3"/>
            <a:endCxn id="4" idx="1"/>
          </p:cNvCxnSpPr>
          <p:nvPr/>
        </p:nvCxnSpPr>
        <p:spPr>
          <a:xfrm flipH="1">
            <a:off x="8026168" y="4564407"/>
            <a:ext cx="1039" cy="5368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1694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3944670"/>
          </a:xfrm>
          <a:ln>
            <a:headEnd type="none"/>
            <a:tailEnd type="none"/>
          </a:ln>
        </p:spPr>
        <p:txBody>
          <a:bodyPr wrap="square"/>
          <a:lstStyle/>
          <a:p>
            <a:pPr marL="0" indent="0" defTabSz="914400">
              <a:buNone/>
            </a:pPr>
            <a:r>
              <a:rPr lang="de-DE" dirty="0"/>
              <a:t>Was kann gesteuert werden?</a:t>
            </a:r>
          </a:p>
          <a:p>
            <a:pPr defTabSz="914400"/>
            <a:r>
              <a:rPr lang="de-DE" dirty="0"/>
              <a:t>Verwaltung von Projekten</a:t>
            </a:r>
          </a:p>
          <a:p>
            <a:pPr defTabSz="914400"/>
            <a:r>
              <a:rPr lang="de-DE" dirty="0"/>
              <a:t>Erstellung, Löschung, Kopieren, Verschieben, Importieren, …</a:t>
            </a:r>
          </a:p>
          <a:p>
            <a:pPr defTabSz="914400"/>
            <a:r>
              <a:rPr lang="de-DE" dirty="0"/>
              <a:t>Bearbeitung von Projekten</a:t>
            </a:r>
          </a:p>
          <a:p>
            <a:pPr defTabSz="914400"/>
            <a:r>
              <a:rPr lang="de-DE" dirty="0"/>
              <a:t>Bearbeitung von Positionen</a:t>
            </a:r>
          </a:p>
          <a:p>
            <a:pPr defTabSz="914400"/>
            <a:r>
              <a:rPr lang="de-DE" dirty="0"/>
              <a:t>Verwaltung von Dokumenten</a:t>
            </a:r>
          </a:p>
          <a:p>
            <a:pPr defTabSz="914400"/>
            <a:r>
              <a:rPr lang="de-DE" dirty="0"/>
              <a:t>Generierung von Reports</a:t>
            </a:r>
          </a:p>
          <a:p>
            <a:pPr defTabSz="914400"/>
            <a:r>
              <a:rPr lang="de-DE" dirty="0"/>
              <a:t>Fertigung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Ziel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41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4" y="1988840"/>
            <a:ext cx="7202135" cy="2821285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Windows Anwendung</a:t>
            </a:r>
          </a:p>
          <a:p>
            <a:pPr lvl="1"/>
            <a:r>
              <a:rPr lang="de-DE" dirty="0"/>
              <a:t>Windows 7 oder höher</a:t>
            </a:r>
          </a:p>
          <a:p>
            <a:pPr lvl="1"/>
            <a:r>
              <a:rPr lang="de-DE" dirty="0"/>
              <a:t>32/64 </a:t>
            </a:r>
            <a:r>
              <a:rPr lang="de-DE" dirty="0" err="1"/>
              <a:t>bit</a:t>
            </a:r>
            <a:endParaRPr lang="de-DE" dirty="0"/>
          </a:p>
          <a:p>
            <a:pPr defTabSz="914400"/>
            <a:r>
              <a:rPr lang="de-DE" dirty="0"/>
              <a:t>C# - Schnittstelle (Unterscheidung UI und Core Aufrufe)</a:t>
            </a:r>
          </a:p>
          <a:p>
            <a:pPr defTabSz="914400"/>
            <a:r>
              <a:rPr lang="de-DE" dirty="0"/>
              <a:t>Prozess Unterscheidung: API-Client und Logikal</a:t>
            </a:r>
          </a:p>
          <a:p>
            <a:pPr defTabSz="914400"/>
            <a:r>
              <a:rPr lang="de-DE" dirty="0"/>
              <a:t>Einfache Methoden und einfache Verwendung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Architektur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507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 err="1"/>
              <a:t>Architektur</a:t>
            </a:r>
            <a:endParaRPr lang="de-DE" dirty="0"/>
          </a:p>
        </p:txBody>
      </p:sp>
      <p:pic>
        <p:nvPicPr>
          <p:cNvPr id="6" name="Grafik 8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5CF7B862-42DA-944F-B10D-2AB3468236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586" y="1449775"/>
            <a:ext cx="7226715" cy="4371918"/>
          </a:xfrm>
          <a:prstGeom prst="rect">
            <a:avLst/>
          </a:prstGeom>
        </p:spPr>
      </p:pic>
      <p:sp>
        <p:nvSpPr>
          <p:cNvPr id="7" name="Textfeld 9">
            <a:extLst>
              <a:ext uri="{FF2B5EF4-FFF2-40B4-BE49-F238E27FC236}">
                <a16:creationId xmlns:a16="http://schemas.microsoft.com/office/drawing/2014/main" id="{469861BF-1F49-0905-8B5B-8933020DA05A}"/>
              </a:ext>
            </a:extLst>
          </p:cNvPr>
          <p:cNvSpPr txBox="1"/>
          <p:nvPr/>
        </p:nvSpPr>
        <p:spPr>
          <a:xfrm>
            <a:off x="1055440" y="3689227"/>
            <a:ext cx="20997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Layer </a:t>
            </a:r>
            <a:r>
              <a:rPr lang="de-DE" u="sng" dirty="0" err="1"/>
              <a:t>without</a:t>
            </a:r>
            <a:r>
              <a:rPr lang="de-DE" dirty="0"/>
              <a:t> UI </a:t>
            </a:r>
            <a:r>
              <a:rPr lang="de-DE" dirty="0" err="1"/>
              <a:t>methods</a:t>
            </a:r>
            <a:endParaRPr lang="de-DE" dirty="0"/>
          </a:p>
        </p:txBody>
      </p:sp>
      <p:sp>
        <p:nvSpPr>
          <p:cNvPr id="8" name="Textfeld 11">
            <a:extLst>
              <a:ext uri="{FF2B5EF4-FFF2-40B4-BE49-F238E27FC236}">
                <a16:creationId xmlns:a16="http://schemas.microsoft.com/office/drawing/2014/main" id="{BEE9EE22-592A-0E66-539E-8C6926828B05}"/>
              </a:ext>
            </a:extLst>
          </p:cNvPr>
          <p:cNvSpPr txBox="1"/>
          <p:nvPr/>
        </p:nvSpPr>
        <p:spPr>
          <a:xfrm>
            <a:off x="1055440" y="4929377"/>
            <a:ext cx="20997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Layer </a:t>
            </a:r>
            <a:r>
              <a:rPr lang="de-DE" u="sng" dirty="0" err="1"/>
              <a:t>with</a:t>
            </a:r>
            <a:r>
              <a:rPr lang="de-DE" dirty="0"/>
              <a:t> UI </a:t>
            </a:r>
            <a:r>
              <a:rPr lang="de-DE" dirty="0" err="1"/>
              <a:t>methods</a:t>
            </a:r>
            <a:endParaRPr lang="de-DE" dirty="0"/>
          </a:p>
        </p:txBody>
      </p:sp>
      <p:cxnSp>
        <p:nvCxnSpPr>
          <p:cNvPr id="9" name="Gerade Verbindung mit Pfeil 12">
            <a:extLst>
              <a:ext uri="{FF2B5EF4-FFF2-40B4-BE49-F238E27FC236}">
                <a16:creationId xmlns:a16="http://schemas.microsoft.com/office/drawing/2014/main" id="{81D9CECD-039B-9B65-6AB5-63EA63B7EF99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3155224" y="4012393"/>
            <a:ext cx="153334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mit Pfeil 17">
            <a:extLst>
              <a:ext uri="{FF2B5EF4-FFF2-40B4-BE49-F238E27FC236}">
                <a16:creationId xmlns:a16="http://schemas.microsoft.com/office/drawing/2014/main" id="{1D3A2F37-6ED8-602E-9130-989556C244E5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3155224" y="5246974"/>
            <a:ext cx="1533348" cy="55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947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xfrm>
            <a:off x="1055440" y="853964"/>
            <a:ext cx="10081120" cy="482504"/>
          </a:xfrm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 err="1"/>
              <a:t>Architektur</a:t>
            </a:r>
            <a:endParaRPr lang="de-DE" dirty="0"/>
          </a:p>
        </p:txBody>
      </p:sp>
      <p:pic>
        <p:nvPicPr>
          <p:cNvPr id="6" name="Grafik 1">
            <a:extLst>
              <a:ext uri="{FF2B5EF4-FFF2-40B4-BE49-F238E27FC236}">
                <a16:creationId xmlns:a16="http://schemas.microsoft.com/office/drawing/2014/main" id="{E329A5CB-1570-C1B8-5A4B-83E7896391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3726" b="3728"/>
          <a:stretch/>
        </p:blipFill>
        <p:spPr>
          <a:xfrm>
            <a:off x="5632084" y="144000"/>
            <a:ext cx="6392892" cy="5983423"/>
          </a:xfrm>
          <a:prstGeom prst="rect">
            <a:avLst/>
          </a:prstGeom>
        </p:spPr>
      </p:pic>
      <p:sp>
        <p:nvSpPr>
          <p:cNvPr id="7" name="Rechteck: abgerundete Ecken 8">
            <a:extLst>
              <a:ext uri="{FF2B5EF4-FFF2-40B4-BE49-F238E27FC236}">
                <a16:creationId xmlns:a16="http://schemas.microsoft.com/office/drawing/2014/main" id="{9EA962A3-F1CC-71CA-32B1-BB42EA0FFF3A}"/>
              </a:ext>
            </a:extLst>
          </p:cNvPr>
          <p:cNvSpPr/>
          <p:nvPr/>
        </p:nvSpPr>
        <p:spPr>
          <a:xfrm>
            <a:off x="2428877" y="1908679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Login </a:t>
            </a:r>
            <a:r>
              <a:rPr lang="de-DE" sz="2000" b="1" dirty="0" err="1">
                <a:solidFill>
                  <a:srgbClr val="FF5530"/>
                </a:solidFill>
              </a:rPr>
              <a:t>Scope</a:t>
            </a:r>
            <a:endParaRPr lang="de-DE" sz="2000" b="1" dirty="0">
              <a:solidFill>
                <a:srgbClr val="FF5530"/>
              </a:solidFill>
            </a:endParaRPr>
          </a:p>
        </p:txBody>
      </p:sp>
      <p:sp>
        <p:nvSpPr>
          <p:cNvPr id="8" name="Rechteck: abgerundete Ecken 9">
            <a:extLst>
              <a:ext uri="{FF2B5EF4-FFF2-40B4-BE49-F238E27FC236}">
                <a16:creationId xmlns:a16="http://schemas.microsoft.com/office/drawing/2014/main" id="{715630CE-6AD9-1CF9-94A8-FCB153765730}"/>
              </a:ext>
            </a:extLst>
          </p:cNvPr>
          <p:cNvSpPr/>
          <p:nvPr/>
        </p:nvSpPr>
        <p:spPr>
          <a:xfrm>
            <a:off x="2428877" y="3296193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Project</a:t>
            </a:r>
          </a:p>
        </p:txBody>
      </p:sp>
      <p:sp>
        <p:nvSpPr>
          <p:cNvPr id="9" name="Rechteck: abgerundete Ecken 10">
            <a:extLst>
              <a:ext uri="{FF2B5EF4-FFF2-40B4-BE49-F238E27FC236}">
                <a16:creationId xmlns:a16="http://schemas.microsoft.com/office/drawing/2014/main" id="{B9B2AC84-DB16-83DB-E41F-4000E452821E}"/>
              </a:ext>
            </a:extLst>
          </p:cNvPr>
          <p:cNvSpPr/>
          <p:nvPr/>
        </p:nvSpPr>
        <p:spPr>
          <a:xfrm>
            <a:off x="2428876" y="3989950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Phase</a:t>
            </a:r>
          </a:p>
        </p:txBody>
      </p:sp>
      <p:sp>
        <p:nvSpPr>
          <p:cNvPr id="10" name="Rechteck: abgerundete Ecken 11">
            <a:extLst>
              <a:ext uri="{FF2B5EF4-FFF2-40B4-BE49-F238E27FC236}">
                <a16:creationId xmlns:a16="http://schemas.microsoft.com/office/drawing/2014/main" id="{009FAF1F-CBC0-13B7-576F-288398F2BC9D}"/>
              </a:ext>
            </a:extLst>
          </p:cNvPr>
          <p:cNvSpPr/>
          <p:nvPr/>
        </p:nvSpPr>
        <p:spPr>
          <a:xfrm>
            <a:off x="2428877" y="4684806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Elevation</a:t>
            </a:r>
          </a:p>
        </p:txBody>
      </p:sp>
      <p:sp>
        <p:nvSpPr>
          <p:cNvPr id="11" name="Rechteck: abgerundete Ecken 12">
            <a:extLst>
              <a:ext uri="{FF2B5EF4-FFF2-40B4-BE49-F238E27FC236}">
                <a16:creationId xmlns:a16="http://schemas.microsoft.com/office/drawing/2014/main" id="{22929869-632E-49CB-449E-5D08505290EF}"/>
              </a:ext>
            </a:extLst>
          </p:cNvPr>
          <p:cNvSpPr/>
          <p:nvPr/>
        </p:nvSpPr>
        <p:spPr>
          <a:xfrm>
            <a:off x="2428876" y="5383511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Element</a:t>
            </a:r>
          </a:p>
        </p:txBody>
      </p:sp>
      <p:sp>
        <p:nvSpPr>
          <p:cNvPr id="12" name="Rechteck: abgerundete Ecken 13">
            <a:extLst>
              <a:ext uri="{FF2B5EF4-FFF2-40B4-BE49-F238E27FC236}">
                <a16:creationId xmlns:a16="http://schemas.microsoft.com/office/drawing/2014/main" id="{36D22B3E-3418-EAAF-BF49-575D42996CC7}"/>
              </a:ext>
            </a:extLst>
          </p:cNvPr>
          <p:cNvSpPr/>
          <p:nvPr/>
        </p:nvSpPr>
        <p:spPr>
          <a:xfrm>
            <a:off x="2428877" y="2602436"/>
            <a:ext cx="1782147" cy="422593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5530"/>
                </a:solidFill>
              </a:rPr>
              <a:t>Directory</a:t>
            </a:r>
          </a:p>
        </p:txBody>
      </p:sp>
      <p:sp>
        <p:nvSpPr>
          <p:cNvPr id="13" name="Rechteck: abgerundete Ecken 56">
            <a:extLst>
              <a:ext uri="{FF2B5EF4-FFF2-40B4-BE49-F238E27FC236}">
                <a16:creationId xmlns:a16="http://schemas.microsoft.com/office/drawing/2014/main" id="{9A902E32-4ED5-4FAA-0BAB-88615F10AF7B}"/>
              </a:ext>
            </a:extLst>
          </p:cNvPr>
          <p:cNvSpPr/>
          <p:nvPr/>
        </p:nvSpPr>
        <p:spPr>
          <a:xfrm>
            <a:off x="830423" y="2782547"/>
            <a:ext cx="1295619" cy="363876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FF5530"/>
                </a:solidFill>
              </a:rPr>
              <a:t>Metadata</a:t>
            </a:r>
          </a:p>
        </p:txBody>
      </p:sp>
      <p:cxnSp>
        <p:nvCxnSpPr>
          <p:cNvPr id="19" name="Verbinder: gewinkelt 60">
            <a:extLst>
              <a:ext uri="{FF2B5EF4-FFF2-40B4-BE49-F238E27FC236}">
                <a16:creationId xmlns:a16="http://schemas.microsoft.com/office/drawing/2014/main" id="{283645C8-3073-6EA4-746F-E2B9C354FA1E}"/>
              </a:ext>
            </a:extLst>
          </p:cNvPr>
          <p:cNvCxnSpPr>
            <a:cxnSpLocks/>
            <a:stCxn id="7" idx="1"/>
            <a:endCxn id="13" idx="0"/>
          </p:cNvCxnSpPr>
          <p:nvPr/>
        </p:nvCxnSpPr>
        <p:spPr>
          <a:xfrm rot="10800000" flipV="1">
            <a:off x="1478233" y="2119975"/>
            <a:ext cx="950644" cy="662571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Verbinder: gewinkelt 61">
            <a:extLst>
              <a:ext uri="{FF2B5EF4-FFF2-40B4-BE49-F238E27FC236}">
                <a16:creationId xmlns:a16="http://schemas.microsoft.com/office/drawing/2014/main" id="{69EAC064-5C94-4820-9673-85682D6BE238}"/>
              </a:ext>
            </a:extLst>
          </p:cNvPr>
          <p:cNvCxnSpPr>
            <a:cxnSpLocks/>
            <a:stCxn id="12" idx="1"/>
            <a:endCxn id="13" idx="0"/>
          </p:cNvCxnSpPr>
          <p:nvPr/>
        </p:nvCxnSpPr>
        <p:spPr>
          <a:xfrm rot="10800000">
            <a:off x="1478233" y="2782547"/>
            <a:ext cx="950644" cy="31186"/>
          </a:xfrm>
          <a:prstGeom prst="bentConnector4">
            <a:avLst>
              <a:gd name="adj1" fmla="val 15928"/>
              <a:gd name="adj2" fmla="val 833021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Verbinder: gewinkelt 62">
            <a:extLst>
              <a:ext uri="{FF2B5EF4-FFF2-40B4-BE49-F238E27FC236}">
                <a16:creationId xmlns:a16="http://schemas.microsoft.com/office/drawing/2014/main" id="{D7AC5ED4-AD3D-3800-5E54-D64403479E47}"/>
              </a:ext>
            </a:extLst>
          </p:cNvPr>
          <p:cNvCxnSpPr>
            <a:cxnSpLocks/>
            <a:stCxn id="8" idx="1"/>
            <a:endCxn id="13" idx="0"/>
          </p:cNvCxnSpPr>
          <p:nvPr/>
        </p:nvCxnSpPr>
        <p:spPr>
          <a:xfrm rot="10800000">
            <a:off x="1478233" y="2782548"/>
            <a:ext cx="950644" cy="724943"/>
          </a:xfrm>
          <a:prstGeom prst="bentConnector4">
            <a:avLst>
              <a:gd name="adj1" fmla="val 15928"/>
              <a:gd name="adj2" fmla="val 131534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Verbinder: gewinkelt 63">
            <a:extLst>
              <a:ext uri="{FF2B5EF4-FFF2-40B4-BE49-F238E27FC236}">
                <a16:creationId xmlns:a16="http://schemas.microsoft.com/office/drawing/2014/main" id="{67DC9727-787E-6142-C452-91D24023C21A}"/>
              </a:ext>
            </a:extLst>
          </p:cNvPr>
          <p:cNvCxnSpPr>
            <a:cxnSpLocks/>
            <a:stCxn id="9" idx="1"/>
            <a:endCxn id="13" idx="0"/>
          </p:cNvCxnSpPr>
          <p:nvPr/>
        </p:nvCxnSpPr>
        <p:spPr>
          <a:xfrm rot="10800000">
            <a:off x="1478234" y="2782547"/>
            <a:ext cx="950643" cy="1418700"/>
          </a:xfrm>
          <a:prstGeom prst="bentConnector4">
            <a:avLst>
              <a:gd name="adj1" fmla="val 15928"/>
              <a:gd name="adj2" fmla="val 116113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Verbinder: gewinkelt 64">
            <a:extLst>
              <a:ext uri="{FF2B5EF4-FFF2-40B4-BE49-F238E27FC236}">
                <a16:creationId xmlns:a16="http://schemas.microsoft.com/office/drawing/2014/main" id="{7A3BC482-75D2-96E7-9B2F-8A6450354D72}"/>
              </a:ext>
            </a:extLst>
          </p:cNvPr>
          <p:cNvCxnSpPr>
            <a:cxnSpLocks/>
            <a:stCxn id="10" idx="1"/>
            <a:endCxn id="13" idx="0"/>
          </p:cNvCxnSpPr>
          <p:nvPr/>
        </p:nvCxnSpPr>
        <p:spPr>
          <a:xfrm rot="10800000">
            <a:off x="1478233" y="2782547"/>
            <a:ext cx="950644" cy="2113556"/>
          </a:xfrm>
          <a:prstGeom prst="bentConnector4">
            <a:avLst>
              <a:gd name="adj1" fmla="val 15928"/>
              <a:gd name="adj2" fmla="val 110816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Verbinder: gewinkelt 74">
            <a:extLst>
              <a:ext uri="{FF2B5EF4-FFF2-40B4-BE49-F238E27FC236}">
                <a16:creationId xmlns:a16="http://schemas.microsoft.com/office/drawing/2014/main" id="{DD83E492-E24C-DFDB-C6A9-DBB86DEE79E5}"/>
              </a:ext>
            </a:extLst>
          </p:cNvPr>
          <p:cNvCxnSpPr>
            <a:cxnSpLocks/>
            <a:stCxn id="11" idx="1"/>
            <a:endCxn id="13" idx="0"/>
          </p:cNvCxnSpPr>
          <p:nvPr/>
        </p:nvCxnSpPr>
        <p:spPr>
          <a:xfrm rot="10800000">
            <a:off x="1478234" y="2782548"/>
            <a:ext cx="950643" cy="2812261"/>
          </a:xfrm>
          <a:prstGeom prst="bentConnector4">
            <a:avLst>
              <a:gd name="adj1" fmla="val 15928"/>
              <a:gd name="adj2" fmla="val 108129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Verbinder: gewinkelt 95">
            <a:extLst>
              <a:ext uri="{FF2B5EF4-FFF2-40B4-BE49-F238E27FC236}">
                <a16:creationId xmlns:a16="http://schemas.microsoft.com/office/drawing/2014/main" id="{57A478D4-A847-A5E1-C9F8-CDCD10A105DF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4211024" y="2813733"/>
            <a:ext cx="1585842" cy="512091"/>
          </a:xfrm>
          <a:prstGeom prst="bentConnector3">
            <a:avLst>
              <a:gd name="adj1" fmla="val 32761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Verbinder: gewinkelt 97">
            <a:extLst>
              <a:ext uri="{FF2B5EF4-FFF2-40B4-BE49-F238E27FC236}">
                <a16:creationId xmlns:a16="http://schemas.microsoft.com/office/drawing/2014/main" id="{01694D82-1242-C1EC-FF2E-D9F3C67A2EB7}"/>
              </a:ext>
            </a:extLst>
          </p:cNvPr>
          <p:cNvCxnSpPr>
            <a:cxnSpLocks/>
          </p:cNvCxnSpPr>
          <p:nvPr/>
        </p:nvCxnSpPr>
        <p:spPr>
          <a:xfrm flipV="1">
            <a:off x="4211023" y="3015765"/>
            <a:ext cx="3114055" cy="543967"/>
          </a:xfrm>
          <a:prstGeom prst="bentConnector3">
            <a:avLst>
              <a:gd name="adj1" fmla="val 78548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Verbinder: gewinkelt 98">
            <a:extLst>
              <a:ext uri="{FF2B5EF4-FFF2-40B4-BE49-F238E27FC236}">
                <a16:creationId xmlns:a16="http://schemas.microsoft.com/office/drawing/2014/main" id="{48B46949-D0C5-FE9B-DB74-469B9A665E0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4211023" y="4201247"/>
            <a:ext cx="5743682" cy="727993"/>
          </a:xfrm>
          <a:prstGeom prst="bentConnector3">
            <a:avLst>
              <a:gd name="adj1" fmla="val 92016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Rechteck: abgerundete Ecken 120">
            <a:extLst>
              <a:ext uri="{FF2B5EF4-FFF2-40B4-BE49-F238E27FC236}">
                <a16:creationId xmlns:a16="http://schemas.microsoft.com/office/drawing/2014/main" id="{7C2B1EFF-C0B2-FFF8-36F1-1F29D3BEDEDB}"/>
              </a:ext>
            </a:extLst>
          </p:cNvPr>
          <p:cNvSpPr/>
          <p:nvPr/>
        </p:nvSpPr>
        <p:spPr>
          <a:xfrm>
            <a:off x="431617" y="3479494"/>
            <a:ext cx="1295619" cy="363876"/>
          </a:xfrm>
          <a:prstGeom prst="round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rgbClr val="FF5530"/>
                </a:solidFill>
              </a:rPr>
              <a:t>Documents</a:t>
            </a:r>
          </a:p>
        </p:txBody>
      </p:sp>
      <p:cxnSp>
        <p:nvCxnSpPr>
          <p:cNvPr id="29" name="Verbinder: gewinkelt 127">
            <a:extLst>
              <a:ext uri="{FF2B5EF4-FFF2-40B4-BE49-F238E27FC236}">
                <a16:creationId xmlns:a16="http://schemas.microsoft.com/office/drawing/2014/main" id="{70D3D6C9-16C4-EE11-226A-7E6B5EEB9C2B}"/>
              </a:ext>
            </a:extLst>
          </p:cNvPr>
          <p:cNvCxnSpPr>
            <a:cxnSpLocks/>
            <a:stCxn id="8" idx="1"/>
            <a:endCxn id="28" idx="0"/>
          </p:cNvCxnSpPr>
          <p:nvPr/>
        </p:nvCxnSpPr>
        <p:spPr>
          <a:xfrm rot="10800000">
            <a:off x="1079427" y="3479494"/>
            <a:ext cx="1349450" cy="27996"/>
          </a:xfrm>
          <a:prstGeom prst="bentConnector4">
            <a:avLst>
              <a:gd name="adj1" fmla="val 25997"/>
              <a:gd name="adj2" fmla="val 916545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Verbinder: gewinkelt 131">
            <a:extLst>
              <a:ext uri="{FF2B5EF4-FFF2-40B4-BE49-F238E27FC236}">
                <a16:creationId xmlns:a16="http://schemas.microsoft.com/office/drawing/2014/main" id="{CF17103B-34A1-79B2-9AD0-909C9C2C0F24}"/>
              </a:ext>
            </a:extLst>
          </p:cNvPr>
          <p:cNvCxnSpPr>
            <a:cxnSpLocks/>
            <a:stCxn id="11" idx="1"/>
            <a:endCxn id="28" idx="0"/>
          </p:cNvCxnSpPr>
          <p:nvPr/>
        </p:nvCxnSpPr>
        <p:spPr>
          <a:xfrm rot="10800000">
            <a:off x="1079428" y="3479494"/>
            <a:ext cx="1349449" cy="2115314"/>
          </a:xfrm>
          <a:prstGeom prst="bentConnector4">
            <a:avLst>
              <a:gd name="adj1" fmla="val 25997"/>
              <a:gd name="adj2" fmla="val 110807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Verbinder: gewinkelt 132">
            <a:extLst>
              <a:ext uri="{FF2B5EF4-FFF2-40B4-BE49-F238E27FC236}">
                <a16:creationId xmlns:a16="http://schemas.microsoft.com/office/drawing/2014/main" id="{26A21060-16F7-2C90-7FF5-10B45A55F220}"/>
              </a:ext>
            </a:extLst>
          </p:cNvPr>
          <p:cNvCxnSpPr>
            <a:cxnSpLocks/>
            <a:stCxn id="10" idx="1"/>
            <a:endCxn id="28" idx="0"/>
          </p:cNvCxnSpPr>
          <p:nvPr/>
        </p:nvCxnSpPr>
        <p:spPr>
          <a:xfrm rot="10800000">
            <a:off x="1079427" y="3479495"/>
            <a:ext cx="1349450" cy="1416609"/>
          </a:xfrm>
          <a:prstGeom prst="bentConnector4">
            <a:avLst>
              <a:gd name="adj1" fmla="val 25997"/>
              <a:gd name="adj2" fmla="val 116137"/>
            </a:avLst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Gerade Verbindung mit Pfeil 236">
            <a:extLst>
              <a:ext uri="{FF2B5EF4-FFF2-40B4-BE49-F238E27FC236}">
                <a16:creationId xmlns:a16="http://schemas.microsoft.com/office/drawing/2014/main" id="{E56976A9-6E01-21AD-083C-B02192081AC4}"/>
              </a:ext>
            </a:extLst>
          </p:cNvPr>
          <p:cNvCxnSpPr>
            <a:cxnSpLocks/>
            <a:stCxn id="7" idx="2"/>
            <a:endCxn id="12" idx="0"/>
          </p:cNvCxnSpPr>
          <p:nvPr/>
        </p:nvCxnSpPr>
        <p:spPr>
          <a:xfrm>
            <a:off x="3319951" y="2331272"/>
            <a:ext cx="0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Gerade Verbindung mit Pfeil 239">
            <a:extLst>
              <a:ext uri="{FF2B5EF4-FFF2-40B4-BE49-F238E27FC236}">
                <a16:creationId xmlns:a16="http://schemas.microsoft.com/office/drawing/2014/main" id="{07D19243-1975-CDBF-AB19-1E9C47A63143}"/>
              </a:ext>
            </a:extLst>
          </p:cNvPr>
          <p:cNvCxnSpPr>
            <a:cxnSpLocks/>
            <a:stCxn id="12" idx="2"/>
            <a:endCxn id="8" idx="0"/>
          </p:cNvCxnSpPr>
          <p:nvPr/>
        </p:nvCxnSpPr>
        <p:spPr>
          <a:xfrm>
            <a:off x="3319951" y="3025029"/>
            <a:ext cx="0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Gerade Verbindung mit Pfeil 242">
            <a:extLst>
              <a:ext uri="{FF2B5EF4-FFF2-40B4-BE49-F238E27FC236}">
                <a16:creationId xmlns:a16="http://schemas.microsoft.com/office/drawing/2014/main" id="{363E072B-92F9-3133-44CC-8F81420DD424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3319950" y="3718786"/>
            <a:ext cx="1" cy="2711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erade Verbindung mit Pfeil 245">
            <a:extLst>
              <a:ext uri="{FF2B5EF4-FFF2-40B4-BE49-F238E27FC236}">
                <a16:creationId xmlns:a16="http://schemas.microsoft.com/office/drawing/2014/main" id="{654ED374-2543-2F07-0ACF-906EDF76F2CC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>
            <a:off x="3319950" y="4412543"/>
            <a:ext cx="1" cy="2722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Gerade Verbindung mit Pfeil 248">
            <a:extLst>
              <a:ext uri="{FF2B5EF4-FFF2-40B4-BE49-F238E27FC236}">
                <a16:creationId xmlns:a16="http://schemas.microsoft.com/office/drawing/2014/main" id="{86D9DCC9-C29D-FBE6-AAE4-70A71C139E12}"/>
              </a:ext>
            </a:extLst>
          </p:cNvPr>
          <p:cNvCxnSpPr>
            <a:cxnSpLocks/>
            <a:stCxn id="10" idx="2"/>
            <a:endCxn id="11" idx="0"/>
          </p:cNvCxnSpPr>
          <p:nvPr/>
        </p:nvCxnSpPr>
        <p:spPr>
          <a:xfrm flipH="1">
            <a:off x="3319950" y="5107399"/>
            <a:ext cx="1" cy="2761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Verbinder: gewinkelt 100">
            <a:extLst>
              <a:ext uri="{FF2B5EF4-FFF2-40B4-BE49-F238E27FC236}">
                <a16:creationId xmlns:a16="http://schemas.microsoft.com/office/drawing/2014/main" id="{E7D6A9FA-186E-98F1-8898-467009BE75B3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4211024" y="774700"/>
            <a:ext cx="1421060" cy="1345276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8" name="Grafik 101">
            <a:extLst>
              <a:ext uri="{FF2B5EF4-FFF2-40B4-BE49-F238E27FC236}">
                <a16:creationId xmlns:a16="http://schemas.microsoft.com/office/drawing/2014/main" id="{B7DFCB55-837E-59B2-F16D-72FA7C2A14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1561" y="4968164"/>
            <a:ext cx="2910421" cy="171187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9" name="Verbinder: gewinkelt 112">
            <a:extLst>
              <a:ext uri="{FF2B5EF4-FFF2-40B4-BE49-F238E27FC236}">
                <a16:creationId xmlns:a16="http://schemas.microsoft.com/office/drawing/2014/main" id="{D5C7F00A-55CB-92A0-A1D9-9B54705370C1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4211023" y="5594808"/>
            <a:ext cx="3707427" cy="590092"/>
          </a:xfrm>
          <a:prstGeom prst="bentConnector3">
            <a:avLst>
              <a:gd name="adj1" fmla="val 100013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Verbinder: gewinkelt 96">
            <a:extLst>
              <a:ext uri="{FF2B5EF4-FFF2-40B4-BE49-F238E27FC236}">
                <a16:creationId xmlns:a16="http://schemas.microsoft.com/office/drawing/2014/main" id="{E834D4FC-E06F-60E0-E5A0-9C3153CFFE48}"/>
              </a:ext>
            </a:extLst>
          </p:cNvPr>
          <p:cNvCxnSpPr>
            <a:cxnSpLocks/>
          </p:cNvCxnSpPr>
          <p:nvPr/>
        </p:nvCxnSpPr>
        <p:spPr>
          <a:xfrm>
            <a:off x="4211023" y="4895001"/>
            <a:ext cx="6042582" cy="481571"/>
          </a:xfrm>
          <a:prstGeom prst="bentConnector3">
            <a:avLst>
              <a:gd name="adj1" fmla="val 78705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7767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white">
          <a:xfrm>
            <a:off x="1055175" y="1988840"/>
            <a:ext cx="4878266" cy="3318857"/>
          </a:xfrm>
          <a:ln>
            <a:headEnd type="none"/>
            <a:tailEnd type="none"/>
          </a:ln>
        </p:spPr>
        <p:txBody>
          <a:bodyPr wrap="square"/>
          <a:lstStyle/>
          <a:p>
            <a:pPr marL="0" indent="0" defTabSz="914400">
              <a:buNone/>
            </a:pPr>
            <a:r>
              <a:rPr lang="de-DE" dirty="0"/>
              <a:t>Detaillierte Informationen auf der öffentlichen Confluence Dokumentation</a:t>
            </a:r>
          </a:p>
          <a:p>
            <a:r>
              <a:rPr lang="de-DE" dirty="0"/>
              <a:t>Funktionale Dokumentation</a:t>
            </a:r>
          </a:p>
          <a:p>
            <a:r>
              <a:rPr lang="de-DE" dirty="0"/>
              <a:t>Code Ausschnitte</a:t>
            </a:r>
          </a:p>
          <a:p>
            <a:r>
              <a:rPr lang="de-DE" dirty="0"/>
              <a:t>Beispielprogramme</a:t>
            </a:r>
          </a:p>
          <a:p>
            <a:r>
              <a:rPr lang="de-DE" dirty="0"/>
              <a:t>Klassendiagramme</a:t>
            </a:r>
          </a:p>
          <a:p>
            <a:r>
              <a:rPr lang="de-DE" dirty="0"/>
              <a:t>….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de-DE" dirty="0"/>
              <a:t>Dokumentation</a:t>
            </a:r>
            <a:r>
              <a:rPr lang="en-US" dirty="0"/>
              <a:t> / Support</a:t>
            </a:r>
            <a:endParaRPr lang="de-DE" dirty="0"/>
          </a:p>
        </p:txBody>
      </p:sp>
      <p:pic>
        <p:nvPicPr>
          <p:cNvPr id="4" name="Grafik 5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A9183B0B-EE52-5E65-CA1E-3AEF4A5675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087" y="2238678"/>
            <a:ext cx="6339100" cy="3455502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4F24309A-4C53-8E51-A7B8-EE51447DA4D4}"/>
              </a:ext>
            </a:extLst>
          </p:cNvPr>
          <p:cNvSpPr txBox="1"/>
          <p:nvPr/>
        </p:nvSpPr>
        <p:spPr>
          <a:xfrm>
            <a:off x="7315200" y="1748001"/>
            <a:ext cx="3990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hlinkClick r:id="rId4"/>
              </a:rPr>
              <a:t>Public API Documentation - Confluence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2371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 defTabSz="914400"/>
            <a:r>
              <a:rPr lang="en-US" dirty="0"/>
              <a:t>Live-Demonstration</a:t>
            </a:r>
            <a:endParaRPr lang="de-DE" dirty="0"/>
          </a:p>
        </p:txBody>
      </p:sp>
      <p:pic>
        <p:nvPicPr>
          <p:cNvPr id="8" name="Grafik 7" descr="Ein Bild, das Screenshot enthält.&#10;&#10;Mit sehr hoher Zuverlässigkeit generierte Beschreibung">
            <a:extLst>
              <a:ext uri="{FF2B5EF4-FFF2-40B4-BE49-F238E27FC236}">
                <a16:creationId xmlns:a16="http://schemas.microsoft.com/office/drawing/2014/main" id="{EA703E72-1597-3AE6-D4D1-E86B396E9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084" y="1210080"/>
            <a:ext cx="5868956" cy="3705054"/>
          </a:xfrm>
          <a:prstGeom prst="rect">
            <a:avLst/>
          </a:prstGeom>
        </p:spPr>
      </p:pic>
      <p:pic>
        <p:nvPicPr>
          <p:cNvPr id="9" name="Grafik 5" descr="Ein Bild, das Screenshot enthält.&#10;&#10;Mit hoher Zuverlässigkeit generierte Beschreibung">
            <a:extLst>
              <a:ext uri="{FF2B5EF4-FFF2-40B4-BE49-F238E27FC236}">
                <a16:creationId xmlns:a16="http://schemas.microsoft.com/office/drawing/2014/main" id="{3D1C19CB-AA00-4D43-7EC9-C16057CC03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68" y="2091928"/>
            <a:ext cx="5252219" cy="435150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C3F6F34-5BB5-9C0D-63BD-184927F1AB9B}"/>
              </a:ext>
            </a:extLst>
          </p:cNvPr>
          <p:cNvSpPr txBox="1"/>
          <p:nvPr/>
        </p:nvSpPr>
        <p:spPr>
          <a:xfrm>
            <a:off x="504093" y="1722596"/>
            <a:ext cx="25812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Ofcas.Lk.Api.V3.Demo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6655A21-6174-4A8D-F6BB-DF9E592FED97}"/>
              </a:ext>
            </a:extLst>
          </p:cNvPr>
          <p:cNvSpPr txBox="1"/>
          <p:nvPr/>
        </p:nvSpPr>
        <p:spPr>
          <a:xfrm>
            <a:off x="5886450" y="840748"/>
            <a:ext cx="1600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Logikal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472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C_AUTOCHECKONSTARTUP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3d6bf346-55d7-4784-b6d9-8fafca18847e"/>
  <p:tag name="MIO_EKGUID" val="2cb46769-bb36-4c47-b669-7634db6b92a6"/>
  <p:tag name="MIO_UPDATE" val="True"/>
  <p:tag name="MIO_VERSION" val="14.12.2023 15:11:45"/>
  <p:tag name="MIO_DBID" val="b8fcb12d-af03-49eb-9f79-bb019be99e1e"/>
  <p:tag name="MIO_LASTDOWNLOADED" val="14.12.2023 15:19:12"/>
  <p:tag name="MIO_OBJECTNAME" val="Slide 37"/>
  <p:tag name="MIO_LASTEDITORNAME" val=" Anastasia Schaadt"/>
  <p:tag name="PRESENTATIONSETID" val="0434EE22-A2ED-4C2D-BC3C-197270A76D2D"/>
  <p:tag name="PRESENTATIONSETVERSION" val="1"/>
  <p:tag name="PRESENTATIONSETORDER" val="36"/>
  <p:tag name="SLIDEID" val="4588b2bf-2cfc-4e71-890b-b206e947e156"/>
  <p:tag name="SLIDEVERSION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2d97b538-694b-4c0b-a08f-4fcce4c4e871"/>
  <p:tag name="MIO_EKGUID" val="59c3ba28-91c8-4f98-873b-1dd150f9aa6c"/>
  <p:tag name="MIO_UPDATE" val="True"/>
  <p:tag name="MIO_VERSION" val="14.12.2023 15:11:42"/>
  <p:tag name="MIO_DBID" val="b8fcb12d-af03-49eb-9f79-bb019be99e1e"/>
  <p:tag name="MIO_LASTDOWNLOADED" val="14.12.2023 15:19:10"/>
  <p:tag name="MIO_OBJECTNAME" val="PPT TEMPLATE"/>
  <p:tag name="MIO_LASTEDITORNAME" val=" Anastasia Schaadt"/>
  <p:tag name="PRESENTATIONSETID" val="0434EE22-A2ED-4C2D-BC3C-197270A76D2D"/>
  <p:tag name="PRESENTATIONSETVERSION" val="1"/>
  <p:tag name="PRESENTATIONSETORDER" val="0"/>
  <p:tag name="SLIDEID" val="2fcae864-191d-451c-8ec1-11e8347fd0cf"/>
  <p:tag name="SLIDEVERSION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b7aa8b84-7dca-44aa-a192-898d9b9a0182"/>
  <p:tag name="MIO_EKGUID" val="ac9d6983-f02d-4355-9ca5-21b7d045a128"/>
  <p:tag name="MIO_UPDATE" val="True"/>
  <p:tag name="MIO_VERSION" val="14.12.2023 15:11:42"/>
  <p:tag name="MIO_DBID" val="b8fcb12d-af03-49eb-9f79-bb019be99e1e"/>
  <p:tag name="MIO_LASTDOWNLOADED" val="14.12.2023 15:19:10"/>
  <p:tag name="MIO_OBJECTNAME" val="INHALT"/>
  <p:tag name="MIO_LASTEDITORNAME" val=" Anastasia Schaadt"/>
  <p:tag name="PRESENTATIONSETID" val="0434EE22-A2ED-4C2D-BC3C-197270A76D2D"/>
  <p:tag name="PRESENTATIONSETVERSION" val="1"/>
  <p:tag name="PRESENTATIONSETORDER" val="1"/>
  <p:tag name="SLIDEID" val="a7f9caf9-8b27-4d7a-9dfe-5783efe25af9"/>
  <p:tag name="SLIDEVERSION" val="3"/>
</p:tagLst>
</file>

<file path=ppt/theme/theme1.xml><?xml version="1.0" encoding="utf-8"?>
<a:theme xmlns:a="http://schemas.openxmlformats.org/drawingml/2006/main" name="Orgadata_Design_PPT_08-2024">
  <a:themeElements>
    <a:clrScheme name="Orgadata_Farben_2024">
      <a:dk1>
        <a:srgbClr val="2F2F2F"/>
      </a:dk1>
      <a:lt1>
        <a:srgbClr val="FFFFFF"/>
      </a:lt1>
      <a:dk2>
        <a:srgbClr val="FF5530"/>
      </a:dk2>
      <a:lt2>
        <a:srgbClr val="FFFFFF"/>
      </a:lt2>
      <a:accent1>
        <a:srgbClr val="004789"/>
      </a:accent1>
      <a:accent2>
        <a:srgbClr val="717DAB"/>
      </a:accent2>
      <a:accent3>
        <a:srgbClr val="AFB3D1"/>
      </a:accent3>
      <a:accent4>
        <a:srgbClr val="4195E8"/>
      </a:accent4>
      <a:accent5>
        <a:srgbClr val="94B5DF"/>
      </a:accent5>
      <a:accent6>
        <a:srgbClr val="C6D6EE"/>
      </a:accent6>
      <a:hlink>
        <a:srgbClr val="2F2F2F"/>
      </a:hlink>
      <a:folHlink>
        <a:srgbClr val="CACACA"/>
      </a:folHlink>
    </a:clrScheme>
    <a:fontScheme name="Orgadata_Schriften_2024">
      <a:majorFont>
        <a:latin typeface="Red Hat Display SemiBold"/>
        <a:ea typeface=""/>
        <a:cs typeface=""/>
      </a:majorFont>
      <a:minorFont>
        <a:latin typeface="Vart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data_Design_PPT_08-2024" id="{9FA5CB46-DF52-4AD6-9D5E-0C0267619C07}" vid="{074E5992-3979-4A75-AFDA-F671970E936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F69268C-79D6-4AB8-A276-04A7E6F0632F}">
  <we:reference id="8b0fe6b9-54ac-49a8-9227-2b53938d7b9b" version="1.9.9.0" store="EXCatalog" storeType="EXCatalog"/>
  <we:alternateReferences/>
  <we:properties>
    <we:property name="Office.AutoShowTaskpaneWithDocument" value="tru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D998E9D2C6CE4C969C01E1CF905957" ma:contentTypeVersion="16" ma:contentTypeDescription="Ein neues Dokument erstellen." ma:contentTypeScope="" ma:versionID="49a142cb08a26997576df611fb3b21bd">
  <xsd:schema xmlns:xsd="http://www.w3.org/2001/XMLSchema" xmlns:xs="http://www.w3.org/2001/XMLSchema" xmlns:p="http://schemas.microsoft.com/office/2006/metadata/properties" xmlns:ns2="ea715d4d-9883-4eb8-98f5-e0e6c8cf8a02" xmlns:ns3="18df9506-6d60-4ca2-92b7-4461960ab22e" targetNamespace="http://schemas.microsoft.com/office/2006/metadata/properties" ma:root="true" ma:fieldsID="a2e1cec40ce1b24538fef7d959180271" ns2:_="" ns3:_="">
    <xsd:import namespace="ea715d4d-9883-4eb8-98f5-e0e6c8cf8a02"/>
    <xsd:import namespace="18df9506-6d60-4ca2-92b7-4461960ab2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15d4d-9883-4eb8-98f5-e0e6c8cf8a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3317a73c-6a59-43fb-acb8-20b07a5d3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f9506-6d60-4ca2-92b7-4461960ab22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41e474b-16a8-4860-9eea-df3f0854ac02}" ma:internalName="TaxCatchAll" ma:showField="CatchAllData" ma:web="18df9506-6d60-4ca2-92b7-4461960ab2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DC4ADC-7BB3-4570-A6A9-AF1904A46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2820B9-A743-4E66-939E-88904C843E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715d4d-9883-4eb8-98f5-e0e6c8cf8a02"/>
    <ds:schemaRef ds:uri="18df9506-6d60-4ca2-92b7-4461960ab2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</Words>
  <Application>Microsoft Office PowerPoint</Application>
  <PresentationFormat>Breitbild</PresentationFormat>
  <Paragraphs>52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Varta Light</vt:lpstr>
      <vt:lpstr>ArdelaEdgeX01-Bold</vt:lpstr>
      <vt:lpstr>Red Hat Display SemiBold</vt:lpstr>
      <vt:lpstr>Arial</vt:lpstr>
      <vt:lpstr>Varta</vt:lpstr>
      <vt:lpstr>Aptos</vt:lpstr>
      <vt:lpstr>Orgadata_Design_PPT_08-2024</vt:lpstr>
      <vt:lpstr>PowerPoint-Präsentation</vt:lpstr>
      <vt:lpstr>Agenda</vt:lpstr>
      <vt:lpstr>Ziel</vt:lpstr>
      <vt:lpstr>Ziel</vt:lpstr>
      <vt:lpstr>Architektur</vt:lpstr>
      <vt:lpstr>Architektur</vt:lpstr>
      <vt:lpstr>Architektur</vt:lpstr>
      <vt:lpstr>Dokumentation / Support</vt:lpstr>
      <vt:lpstr>Live-Demonstration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Rudi</dc:creator>
  <cp:lastModifiedBy>Jannik Baumann</cp:lastModifiedBy>
  <cp:revision>21</cp:revision>
  <dcterms:created xsi:type="dcterms:W3CDTF">2024-08-02T10:33:23Z</dcterms:created>
  <dcterms:modified xsi:type="dcterms:W3CDTF">2024-09-03T16:43:28Z</dcterms:modified>
</cp:coreProperties>
</file>